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42"/>
  </p:notesMasterIdLst>
  <p:sldIdLst>
    <p:sldId id="306" r:id="rId5"/>
    <p:sldId id="307" r:id="rId6"/>
    <p:sldId id="325" r:id="rId7"/>
    <p:sldId id="308" r:id="rId8"/>
    <p:sldId id="327" r:id="rId9"/>
    <p:sldId id="328" r:id="rId10"/>
    <p:sldId id="309" r:id="rId11"/>
    <p:sldId id="314" r:id="rId12"/>
    <p:sldId id="316" r:id="rId13"/>
    <p:sldId id="319" r:id="rId14"/>
    <p:sldId id="317" r:id="rId15"/>
    <p:sldId id="320" r:id="rId16"/>
    <p:sldId id="321" r:id="rId17"/>
    <p:sldId id="322" r:id="rId18"/>
    <p:sldId id="323" r:id="rId19"/>
    <p:sldId id="326" r:id="rId20"/>
    <p:sldId id="329" r:id="rId21"/>
    <p:sldId id="330" r:id="rId22"/>
    <p:sldId id="331" r:id="rId23"/>
    <p:sldId id="332" r:id="rId24"/>
    <p:sldId id="333" r:id="rId25"/>
    <p:sldId id="334" r:id="rId26"/>
    <p:sldId id="335" r:id="rId27"/>
    <p:sldId id="336" r:id="rId28"/>
    <p:sldId id="337" r:id="rId29"/>
    <p:sldId id="338" r:id="rId30"/>
    <p:sldId id="340" r:id="rId31"/>
    <p:sldId id="341" r:id="rId32"/>
    <p:sldId id="342" r:id="rId33"/>
    <p:sldId id="343" r:id="rId34"/>
    <p:sldId id="344" r:id="rId35"/>
    <p:sldId id="339" r:id="rId36"/>
    <p:sldId id="295" r:id="rId37"/>
    <p:sldId id="345" r:id="rId38"/>
    <p:sldId id="347" r:id="rId39"/>
    <p:sldId id="311" r:id="rId40"/>
    <p:sldId id="31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81B9BB-46E0-422F-B45E-E3819072C97C}" v="7" dt="2022-09-06T04:21:21.5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84967" autoAdjust="0"/>
  </p:normalViewPr>
  <p:slideViewPr>
    <p:cSldViewPr snapToGrid="0">
      <p:cViewPr varScale="1">
        <p:scale>
          <a:sx n="74" d="100"/>
          <a:sy n="74" d="100"/>
        </p:scale>
        <p:origin x="1986" y="54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48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9/5/2022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 err="1"/>
              <a:t>Osint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exploit-db.com/google-hacking-database" TargetMode="Externa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mailto:%7Bf%7D%7Blast%7D@uic.edu" TargetMode="Externa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osinttechniques.com/osint-tools.html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sinttechniques.com/osint-tools.html" TargetMode="Externa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spc="400" dirty="0">
                <a:solidFill>
                  <a:schemeClr val="bg1"/>
                </a:solidFill>
              </a:rPr>
              <a:t>OSINT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Maciej Szwoch</a:t>
            </a:r>
          </a:p>
          <a:p>
            <a:r>
              <a:rPr lang="en-US" dirty="0"/>
              <a:t>UIC Cyber Sig</a:t>
            </a:r>
          </a:p>
          <a:p>
            <a:r>
              <a:rPr lang="en-US" sz="2000" dirty="0">
                <a:solidFill>
                  <a:schemeClr val="bg1"/>
                </a:solidFill>
              </a:rPr>
              <a:t>9-6-2022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6DB49-944A-DCBE-DE29-753CFA65B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Dorks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DF166-8F11-AD30-BCC0-397CBA4D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0B569F-1DFB-ABAF-3471-417D4DD54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OSINT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3BA4A-029C-4D90-7058-8AD74BA30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670A9E2-167E-05C2-CEFC-F8786039F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My favorite dork is  </a:t>
            </a:r>
            <a:r>
              <a:rPr lang="en-US" i="1" u="sng" dirty="0">
                <a:solidFill>
                  <a:schemeClr val="bg1"/>
                </a:solidFill>
              </a:rPr>
              <a:t>&lt;textbook&gt;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AND </a:t>
            </a:r>
            <a:r>
              <a:rPr lang="en-US" b="1" dirty="0" err="1">
                <a:solidFill>
                  <a:schemeClr val="bg1"/>
                </a:solidFill>
              </a:rPr>
              <a:t>filetype:pdf</a:t>
            </a:r>
            <a:r>
              <a:rPr lang="en-US" b="1" dirty="0"/>
              <a:t> 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50FEE9-4051-701A-2E07-2D543A73E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96" y="2572173"/>
            <a:ext cx="11388612" cy="378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345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93E9F-0090-9D9A-E9B5-6EFB8C6CC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ExploitDB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1871C-C361-9EE3-EA75-E48617D3C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is where Google’s True Power is revealed…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https://www.exploit-db.com/google-hacking-database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B135E-BF01-43CE-85F1-F53C99EFD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B68B3-D04E-462D-F292-AEAAA2EA7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OSINT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A1FB0-9258-BA11-89CD-A4864678F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4AC765-69B4-1FB5-836E-41BAA5CF1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67" y="2987584"/>
            <a:ext cx="10572009" cy="318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82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57B03-735C-E9B8-EA30-1E6B55795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HDB </a:t>
            </a:r>
            <a:r>
              <a:rPr lang="en-US" dirty="0" err="1"/>
              <a:t>USe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1B79D-72B8-6455-C3F0-BE3FAD3EF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out if there is a </a:t>
            </a:r>
            <a:r>
              <a:rPr lang="en-US" dirty="0" err="1"/>
              <a:t>php</a:t>
            </a:r>
            <a:r>
              <a:rPr lang="en-US" dirty="0"/>
              <a:t> login for a target.</a:t>
            </a:r>
          </a:p>
          <a:p>
            <a:r>
              <a:rPr lang="en-US" dirty="0"/>
              <a:t>There are many </a:t>
            </a:r>
            <a:r>
              <a:rPr lang="en-US" dirty="0" err="1"/>
              <a:t>php</a:t>
            </a:r>
            <a:r>
              <a:rPr lang="en-US" dirty="0"/>
              <a:t> dorks to try, you may want to try a few...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CFD7C-8BD3-F056-D009-C54C3CBD6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40363-F0D5-782C-95D2-B19978123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Osint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E10E9-1238-04D6-9C8E-A34023ADF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B0D4D-B2F7-F156-C162-5E2F77508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72" y="3043731"/>
            <a:ext cx="3829050" cy="762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B34C65-A452-BA84-1DA8-1DA7E2894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" y="3805731"/>
            <a:ext cx="6819544" cy="284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75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32425-5A23-2448-615E-9C88F6E34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HDB USE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B25D8BD-AD8D-97EB-BF45-5537D7CA3A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072" y="1743075"/>
            <a:ext cx="7286625" cy="33718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B1043A-1282-267A-1868-FF2B12227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A3BB3-DFB9-5189-B32A-53DDCC0A3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OSINT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C4209-033D-1C3A-4FB0-CF2ECE159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3EBF76-C413-8433-FD5D-7D6F2114C4C1}"/>
              </a:ext>
            </a:extLst>
          </p:cNvPr>
          <p:cNvSpPr txBox="1"/>
          <p:nvPr/>
        </p:nvSpPr>
        <p:spPr>
          <a:xfrm>
            <a:off x="576072" y="5588950"/>
            <a:ext cx="11072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This doesn’t imply that UIC doesn’t have a login, only that </a:t>
            </a:r>
            <a:r>
              <a:rPr lang="en-US" i="1" u="sng" dirty="0">
                <a:solidFill>
                  <a:schemeClr val="bg1"/>
                </a:solidFill>
              </a:rPr>
              <a:t>this specific query </a:t>
            </a:r>
            <a:r>
              <a:rPr lang="en-US" i="1" dirty="0">
                <a:solidFill>
                  <a:schemeClr val="bg1"/>
                </a:solidFill>
              </a:rPr>
              <a:t>does not have results. </a:t>
            </a:r>
          </a:p>
          <a:p>
            <a:r>
              <a:rPr lang="en-US" i="1" dirty="0">
                <a:solidFill>
                  <a:schemeClr val="bg1"/>
                </a:solidFill>
              </a:rPr>
              <a:t>Try using other Dorks</a:t>
            </a:r>
          </a:p>
        </p:txBody>
      </p:sp>
    </p:spTree>
    <p:extLst>
      <p:ext uri="{BB962C8B-B14F-4D97-AF65-F5344CB8AC3E}">
        <p14:creationId xmlns:p14="http://schemas.microsoft.com/office/powerpoint/2010/main" val="774945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32425-5A23-2448-615E-9C88F6E34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HDB USE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B1043A-1282-267A-1868-FF2B12227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A3BB3-DFB9-5189-B32A-53DDCC0A3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OSINT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C4209-033D-1C3A-4FB0-CF2ECE159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F7DD8C7-AFF2-D920-3B89-49E1467D3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That last search didn’t work, lets see if we can try another DORK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6F257F-B044-2503-8C9F-C0341CCE1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8" y="3028950"/>
            <a:ext cx="7324725" cy="800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A4F461C-ADD1-CB45-BEF1-115BC70A6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68" y="3829050"/>
            <a:ext cx="7324725" cy="222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89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32425-5A23-2448-615E-9C88F6E34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HDB USE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B1043A-1282-267A-1868-FF2B12227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A3BB3-DFB9-5189-B32A-53DDCC0A3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OSINT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C4209-033D-1C3A-4FB0-CF2ECE159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F7DD8C7-AFF2-D920-3B89-49E1467D3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is this a 100% confirmed </a:t>
            </a:r>
            <a:r>
              <a:rPr lang="en-US" dirty="0" err="1"/>
              <a:t>php</a:t>
            </a:r>
            <a:r>
              <a:rPr lang="en-US" dirty="0"/>
              <a:t> login? No.</a:t>
            </a:r>
          </a:p>
          <a:p>
            <a:endParaRPr lang="en-US" dirty="0"/>
          </a:p>
          <a:p>
            <a:r>
              <a:rPr lang="en-US" dirty="0"/>
              <a:t>But it is a pretty good indication</a:t>
            </a:r>
          </a:p>
          <a:p>
            <a:endParaRPr lang="en-US" dirty="0"/>
          </a:p>
          <a:p>
            <a:r>
              <a:rPr lang="en-US" dirty="0"/>
              <a:t>Further investigation is needed</a:t>
            </a:r>
          </a:p>
        </p:txBody>
      </p:sp>
    </p:spTree>
    <p:extLst>
      <p:ext uri="{BB962C8B-B14F-4D97-AF65-F5344CB8AC3E}">
        <p14:creationId xmlns:p14="http://schemas.microsoft.com/office/powerpoint/2010/main" val="2273188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Web App Technologies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Whats</a:t>
            </a:r>
            <a:r>
              <a:rPr lang="en-US" dirty="0"/>
              <a:t> under the hood?</a:t>
            </a:r>
          </a:p>
        </p:txBody>
      </p:sp>
    </p:spTree>
    <p:extLst>
      <p:ext uri="{BB962C8B-B14F-4D97-AF65-F5344CB8AC3E}">
        <p14:creationId xmlns:p14="http://schemas.microsoft.com/office/powerpoint/2010/main" val="2716034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66FA3B-07A9-973A-2D5B-3A334F004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Tools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CA00BA-7689-AD91-1499-A5BCF8C85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going to analyze library.uic.edu with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-Built-with</a:t>
            </a:r>
          </a:p>
          <a:p>
            <a:pPr marL="0" indent="0">
              <a:buNone/>
            </a:pPr>
            <a:r>
              <a:rPr lang="en-US" dirty="0"/>
              <a:t>-Ful.io</a:t>
            </a:r>
          </a:p>
          <a:p>
            <a:pPr marL="0" indent="0">
              <a:buNone/>
            </a:pPr>
            <a:r>
              <a:rPr lang="en-US" dirty="0"/>
              <a:t>-</a:t>
            </a:r>
            <a:r>
              <a:rPr lang="en-US" dirty="0" err="1"/>
              <a:t>Wappalyzer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059877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E8AEB-BD2F-D6FC-9F4E-52C43ADC7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FuL.io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C45F6-B9CB-AECE-24EA-73880E004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1EBD1-710A-2E12-5DEF-5CD077D9D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OSINT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1945B-4D46-C93A-4EA6-A8517E518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EA74437-BB6F-6559-BFE4-63CFB235D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823513-69E8-E1F0-7549-4C53C2D5E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72" y="1777110"/>
            <a:ext cx="5519928" cy="44483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7DE7F2-32A6-66E0-27E4-453B84DE8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77110"/>
            <a:ext cx="5610900" cy="444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39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E8AEB-BD2F-D6FC-9F4E-52C43ADC7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Wappalyzer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C45F6-B9CB-AECE-24EA-73880E004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1EBD1-710A-2E12-5DEF-5CD077D9D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OSINT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1945B-4D46-C93A-4EA6-A8517E518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523EAE9-485B-A3EF-B807-1BC2DC147E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5144" y="1825626"/>
            <a:ext cx="5040937" cy="4351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C2C48D-76C0-8817-5A34-EE9755D94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3" y="1825626"/>
            <a:ext cx="532907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56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Agenda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r>
              <a:rPr lang="en-US" sz="1800" dirty="0">
                <a:solidFill>
                  <a:schemeClr val="bg1"/>
                </a:solidFill>
              </a:rPr>
              <a:t>Overview</a:t>
            </a:r>
          </a:p>
          <a:p>
            <a:pPr algn="r"/>
            <a:r>
              <a:rPr lang="en-US" sz="1800" dirty="0">
                <a:solidFill>
                  <a:schemeClr val="bg1"/>
                </a:solidFill>
              </a:rPr>
              <a:t>Search Engines</a:t>
            </a:r>
          </a:p>
          <a:p>
            <a:pPr algn="r"/>
            <a:r>
              <a:rPr lang="en-US" sz="1800" dirty="0">
                <a:solidFill>
                  <a:schemeClr val="bg1"/>
                </a:solidFill>
              </a:rPr>
              <a:t>Web App</a:t>
            </a:r>
          </a:p>
          <a:p>
            <a:pPr algn="r"/>
            <a:r>
              <a:rPr lang="en-US" dirty="0"/>
              <a:t>Cool Stuff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6" name="Picture Placeholder 5" descr="mountains at sunset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/>
          <a:stretch/>
        </p:blipFill>
        <p:spPr/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E8AEB-BD2F-D6FC-9F4E-52C43ADC7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Built-with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C45F6-B9CB-AECE-24EA-73880E004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1EBD1-710A-2E12-5DEF-5CD077D9D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OSINT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1945B-4D46-C93A-4EA6-A8517E518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EA74437-BB6F-6559-BFE4-63CFB235D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90B76B-E888-400D-35F9-20B12046E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23" y="1825625"/>
            <a:ext cx="10781381" cy="431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522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pc="400" dirty="0">
                <a:latin typeface="+mn-lt"/>
              </a:rPr>
              <a:t>Archives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Time-travel to the past</a:t>
            </a:r>
          </a:p>
        </p:txBody>
      </p:sp>
    </p:spTree>
    <p:extLst>
      <p:ext uri="{BB962C8B-B14F-4D97-AF65-F5344CB8AC3E}">
        <p14:creationId xmlns:p14="http://schemas.microsoft.com/office/powerpoint/2010/main" val="756186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71B5A-53B7-A12F-D9EB-9B1FA6428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Archive.org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9089BF-A20F-8EA6-F499-21BC00680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careful</a:t>
            </a:r>
          </a:p>
          <a:p>
            <a:endParaRPr lang="en-US" dirty="0"/>
          </a:p>
          <a:p>
            <a:r>
              <a:rPr lang="en-US" dirty="0"/>
              <a:t>find links to resources that aren’t easily found</a:t>
            </a:r>
          </a:p>
          <a:p>
            <a:endParaRPr lang="en-US" dirty="0"/>
          </a:p>
          <a:p>
            <a:r>
              <a:rPr lang="en-US" dirty="0"/>
              <a:t>Companies are a lot more </a:t>
            </a:r>
            <a:r>
              <a:rPr lang="en-US"/>
              <a:t>careful today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884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2EDA62F-41C7-35A8-A6FE-8022AC1D9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SecureWorks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B190FF2-3782-507C-BB9A-229FEFB6F0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2014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7D2ECAF-4D65-0C4D-363E-485BA0E5322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6BD25A7-5F7B-EBC6-174F-1E0EA481B2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2021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F8297DB-AC77-CC21-DCF6-E0419D6D5F6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784848" y="2603104"/>
            <a:ext cx="5239085" cy="348852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048A-447A-1B9B-7D67-D70E22E5E8D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en-US" dirty="0"/>
              <a:t>9/3/2022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38C56-9750-DBAE-97F9-7350F436F07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8561388" y="841375"/>
            <a:ext cx="3630612" cy="365125"/>
          </a:xfrm>
        </p:spPr>
        <p:txBody>
          <a:bodyPr/>
          <a:lstStyle/>
          <a:p>
            <a:r>
              <a:rPr lang="en-US" dirty="0"/>
              <a:t>OSINT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F1419-2DAC-07CA-A9FC-373C8E6E28B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CCBC8C-9300-DB92-A3D3-8F4E2AB0D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102" y="2467529"/>
            <a:ext cx="4765362" cy="378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3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pc="400" dirty="0">
                <a:latin typeface="+mn-lt"/>
              </a:rPr>
              <a:t>Cool stuff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23162"/>
            <a:ext cx="9144000" cy="132588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1597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2330F1E-0607-7172-2324-29E681C7A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Dns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C252D1-12C1-5314-B025-E45EEFBBB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You could use your classics…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Whoami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DnsDumpster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Google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Or you could use a tool that automates it for you…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Sublist3r</a:t>
            </a:r>
          </a:p>
          <a:p>
            <a:r>
              <a:rPr lang="en-US" dirty="0" err="1"/>
              <a:t>Maltego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188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177AD-E963-2822-72A7-8C21B369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Sublist3r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7946D3C-7D24-39E0-7108-2F25C64E89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46" y="1782291"/>
            <a:ext cx="7006108" cy="423446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80470-8D9E-9DA0-3B40-1ADE7FD2B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F1C36-2136-94E7-5A0C-77EF4760B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OSINT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5AEFF-6862-D4EC-0DF0-3A9D06238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186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2330F1E-0607-7172-2324-29E681C7A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Email Stuff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C252D1-12C1-5314-B025-E45EEFBBB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Find company emails / contact info</a:t>
            </a:r>
          </a:p>
          <a:p>
            <a:pPr lvl="1"/>
            <a:r>
              <a:rPr lang="en-US" dirty="0" err="1"/>
              <a:t>Linkedin</a:t>
            </a:r>
            <a:endParaRPr lang="en-US" dirty="0"/>
          </a:p>
          <a:p>
            <a:pPr lvl="1"/>
            <a:r>
              <a:rPr lang="en-US" dirty="0"/>
              <a:t>Crunchbase</a:t>
            </a:r>
          </a:p>
          <a:p>
            <a:pPr lvl="1"/>
            <a:r>
              <a:rPr lang="en-US" dirty="0"/>
              <a:t>Hunter.io</a:t>
            </a:r>
            <a:br>
              <a:rPr lang="en-US" dirty="0"/>
            </a:br>
            <a:endParaRPr lang="en-US" dirty="0"/>
          </a:p>
          <a:p>
            <a:r>
              <a:rPr lang="en-US" dirty="0"/>
              <a:t>Emails can be used for spear phishing attempts or to find exposed credentials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Combine with google dorks!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Lets show an example with uic.edu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383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B0CFB-6F75-D88A-384C-057A42F65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Email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D78D8-B7FF-8BF9-47AA-5204D54BC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According to hunter.io the usual format is  </a:t>
            </a:r>
            <a:r>
              <a:rPr lang="en-US" dirty="0">
                <a:hlinkClick r:id="rId2"/>
              </a:rPr>
              <a:t>{f}{last}@uic.edu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835CE-C6E4-1312-DFE8-648C05D8D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FCEC1-AC06-E94A-A699-98255D2A4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OSINT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AD323-1749-FEAF-4F8A-166B18185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7D7FAD2-458D-3079-D7C7-81CE1700A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080" y="2699544"/>
            <a:ext cx="10189872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77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B0CFB-6F75-D88A-384C-057A42F65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Email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D78D8-B7FF-8BF9-47AA-5204D54BC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LinkedIn we can see that our target likely has a UIC email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835CE-C6E4-1312-DFE8-648C05D8D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FCEC1-AC06-E94A-A699-98255D2A4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OSINT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AD323-1749-FEAF-4F8A-166B18185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F060A1-085B-5504-15A3-6805C9937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52" y="2824163"/>
            <a:ext cx="5437632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677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938E6-8979-3F26-C6B0-29BEB2890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2506" y="498304"/>
            <a:ext cx="9144000" cy="1033357"/>
          </a:xfrm>
        </p:spPr>
        <p:txBody>
          <a:bodyPr/>
          <a:lstStyle/>
          <a:p>
            <a:r>
              <a:rPr lang="en-US" dirty="0"/>
              <a:t>Caution: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8C4F2-581A-A030-AC7D-5E128D9A6E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13773"/>
            <a:ext cx="9144000" cy="1325880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Using OSINT to do things such as stalk people / organizations that did not give you their explicit consent is not supported by the LUG, ACM, or UIC.</a:t>
            </a:r>
          </a:p>
          <a:p>
            <a:pPr algn="l"/>
            <a:r>
              <a:rPr lang="en-US" sz="2800" dirty="0"/>
              <a:t>The LUG, ACM, and UIC take 0 responsibility for any repercussions </a:t>
            </a:r>
          </a:p>
          <a:p>
            <a:pPr algn="l"/>
            <a:r>
              <a:rPr lang="en-US" sz="2800" u="sng" dirty="0"/>
              <a:t>Use common sense.</a:t>
            </a:r>
          </a:p>
          <a:p>
            <a:pPr algn="l"/>
            <a:r>
              <a:rPr lang="en-US" sz="2800" dirty="0"/>
              <a:t>Consequences may include expulsion, legal lawsuits, restraining orders </a:t>
            </a:r>
            <a:r>
              <a:rPr lang="en-US" sz="2800" dirty="0" err="1"/>
              <a:t>etc</a:t>
            </a:r>
            <a:r>
              <a:rPr lang="en-US" sz="2800" dirty="0"/>
              <a:t>…</a:t>
            </a:r>
          </a:p>
          <a:p>
            <a:endParaRPr lang="en-US" sz="2800" dirty="0"/>
          </a:p>
          <a:p>
            <a:r>
              <a:rPr lang="en-US" sz="2800" u="sng" dirty="0"/>
              <a:t>Please use these tools responsibly, and ethically.</a:t>
            </a:r>
          </a:p>
        </p:txBody>
      </p:sp>
    </p:spTree>
    <p:extLst>
      <p:ext uri="{BB962C8B-B14F-4D97-AF65-F5344CB8AC3E}">
        <p14:creationId xmlns:p14="http://schemas.microsoft.com/office/powerpoint/2010/main" val="3899985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B0CFB-6F75-D88A-384C-057A42F65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Email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D78D8-B7FF-8BF9-47AA-5204D54BC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Hunter.io we can also verify if the email is valid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835CE-C6E4-1312-DFE8-648C05D8D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FCEC1-AC06-E94A-A699-98255D2A4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OSINT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AD323-1749-FEAF-4F8A-166B18185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D11AF1-F68E-F891-7EB1-8A946095A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8" y="2385282"/>
            <a:ext cx="9519365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741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B0CFB-6F75-D88A-384C-057A42F65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Email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D78D8-B7FF-8BF9-47AA-5204D54BC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Finally we can check to see if that email has been compromised (If it is, we can attempt to find old creds!)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835CE-C6E4-1312-DFE8-648C05D8D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FCEC1-AC06-E94A-A699-98255D2A4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OSINT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AD323-1749-FEAF-4F8A-166B18185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85610A-9DE3-2E9E-C953-10C664150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8" y="2750851"/>
            <a:ext cx="10771632" cy="351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8407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D35B984-DAC8-8432-A20C-89D3659EA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Image search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936F508-33F8-B405-080B-ADDC243D1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 image searching has come a long way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Don’t be weird and search other people without their permission</a:t>
            </a:r>
          </a:p>
          <a:p>
            <a:endParaRPr lang="en-US" dirty="0"/>
          </a:p>
          <a:p>
            <a:r>
              <a:rPr lang="en-US" dirty="0"/>
              <a:t>Tools: Google, </a:t>
            </a:r>
            <a:r>
              <a:rPr lang="en-US" dirty="0" err="1"/>
              <a:t>Yandax</a:t>
            </a:r>
            <a:r>
              <a:rPr lang="en-US" dirty="0"/>
              <a:t>, </a:t>
            </a:r>
            <a:r>
              <a:rPr lang="en-US" dirty="0" err="1"/>
              <a:t>Tineye</a:t>
            </a:r>
            <a:r>
              <a:rPr lang="en-US" dirty="0"/>
              <a:t>, and </a:t>
            </a:r>
            <a:r>
              <a:rPr lang="en-US" dirty="0" err="1"/>
              <a:t>Pimeye</a:t>
            </a:r>
            <a:endParaRPr lang="en-US" dirty="0"/>
          </a:p>
          <a:p>
            <a:endParaRPr lang="en-US" dirty="0"/>
          </a:p>
          <a:p>
            <a:r>
              <a:rPr lang="en-US" u="sng" dirty="0" err="1"/>
              <a:t>Pimeye</a:t>
            </a:r>
            <a:r>
              <a:rPr lang="en-US" u="sng" dirty="0"/>
              <a:t> is the best but also costs money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5D5BB-37B7-F1E6-6A15-0988183D5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F1965-04E4-8B52-5143-2AB36632E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OSINT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96D18-6FAA-6055-1DC3-8F58FEAC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6855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Which Search engine to use?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3D9F27-5B78-1E3C-5456-CDF6F8FDBA1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62965" y="2638551"/>
            <a:ext cx="815340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33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10F7F6-98C0-3FB7-1CD0-AAAFDFBD4C8B}"/>
              </a:ext>
            </a:extLst>
          </p:cNvPr>
          <p:cNvSpPr txBox="1"/>
          <p:nvPr/>
        </p:nvSpPr>
        <p:spPr>
          <a:xfrm>
            <a:off x="709300" y="1646237"/>
            <a:ext cx="6118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>
                <a:solidFill>
                  <a:schemeClr val="bg1"/>
                </a:solidFill>
              </a:rPr>
              <a:t>All of them</a:t>
            </a:r>
            <a:r>
              <a:rPr lang="en-US" dirty="0">
                <a:solidFill>
                  <a:schemeClr val="bg1"/>
                </a:solidFill>
              </a:rPr>
              <a:t>, but here is a general break down provided by </a:t>
            </a:r>
            <a:r>
              <a:rPr lang="en-US" dirty="0" err="1">
                <a:solidFill>
                  <a:schemeClr val="bg1"/>
                </a:solidFill>
              </a:rPr>
              <a:t>TraceLabs</a:t>
            </a:r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78276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EA75A-6B33-E71A-C907-A0C2EA6B6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Pimeyes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9D659-547B-6271-D06E-F16422BE5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aware that </a:t>
            </a:r>
            <a:r>
              <a:rPr lang="en-US" u="sng" dirty="0"/>
              <a:t>reverse-image searches often net NSFW results. Use at your own risk.</a:t>
            </a:r>
          </a:p>
          <a:p>
            <a:endParaRPr lang="en-US" dirty="0"/>
          </a:p>
          <a:p>
            <a:r>
              <a:rPr lang="en-US" dirty="0"/>
              <a:t>You often get results that are very similar to the picture but not exactly the same person</a:t>
            </a:r>
          </a:p>
          <a:p>
            <a:endParaRPr lang="en-US" dirty="0"/>
          </a:p>
          <a:p>
            <a:r>
              <a:rPr lang="en-US" dirty="0"/>
              <a:t>Every now and then, it works like magic…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BD820-41CC-B741-E3EC-35092C7F9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E62498-944E-754C-9C90-E3E9981FF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AA4B7-9ABC-0EFF-FA5E-FFEC95727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6053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C5A44-EC8D-030A-9F57-005C25EE7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Spot me?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918E1-4884-3BC1-D85C-CC28CAFA5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BDD56-3422-F69D-289A-B278795A3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OSINT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50F8E-677A-63B9-1B83-CA3161DC0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D5D08A-5BA7-7F51-64F9-135A57A71D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3612" y="1817695"/>
            <a:ext cx="4985455" cy="467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8079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FB28F-C9D7-439B-B863-44B4E851A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3180" y="804672"/>
            <a:ext cx="4434840" cy="88696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0061247-EA4F-4DFA-AFCE-648487762C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There’s a lot more stuff out there to cover, but we’re already 30+ slides in, and its 11pm.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https://www.osinttechniques.com/osint-tools.html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2" name="Picture Placeholder 21" descr="mountains under near dusk sky">
            <a:extLst>
              <a:ext uri="{FF2B5EF4-FFF2-40B4-BE49-F238E27FC236}">
                <a16:creationId xmlns:a16="http://schemas.microsoft.com/office/drawing/2014/main" id="{D8AC51EB-1C22-4303-8354-FC97950C7D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63" b="63"/>
          <a:stretch/>
        </p:blipFill>
        <p:spPr/>
      </p:pic>
      <p:pic>
        <p:nvPicPr>
          <p:cNvPr id="18" name="Picture Placeholder 17" descr="mountains at sunset">
            <a:extLst>
              <a:ext uri="{FF2B5EF4-FFF2-40B4-BE49-F238E27FC236}">
                <a16:creationId xmlns:a16="http://schemas.microsoft.com/office/drawing/2014/main" id="{B503D699-E643-4969-9463-5C6331D0C8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177" b="177"/>
          <a:stretch/>
        </p:blipFill>
        <p:spPr/>
      </p:pic>
      <p:pic>
        <p:nvPicPr>
          <p:cNvPr id="20" name="Picture Placeholder 19" descr="mountains at sunset">
            <a:extLst>
              <a:ext uri="{FF2B5EF4-FFF2-40B4-BE49-F238E27FC236}">
                <a16:creationId xmlns:a16="http://schemas.microsoft.com/office/drawing/2014/main" id="{B8714555-7486-4DD7-A96C-52C2764835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t="209" b="209"/>
          <a:stretch/>
        </p:blipFill>
        <p:spPr/>
      </p:pic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249ACE4E-0038-4BA2-8883-8C3F73B7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9A686A52-7630-4675-B383-8C2AD252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7726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pic>
        <p:nvPicPr>
          <p:cNvPr id="9" name="Picture Placeholder 8" descr="mountains at sunset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41" b="41"/>
          <a:stretch/>
        </p:blipFill>
        <p:spPr/>
      </p:pic>
      <p:pic>
        <p:nvPicPr>
          <p:cNvPr id="11" name="Picture Placeholder 10" descr="mountains at sunset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347" b="347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Maciej Szwoch</a:t>
            </a:r>
          </a:p>
          <a:p>
            <a:r>
              <a:rPr lang="en-US" dirty="0"/>
              <a:t>UIC LUG Cyber Sig</a:t>
            </a:r>
          </a:p>
          <a:p>
            <a:endParaRPr lang="en-US" dirty="0"/>
          </a:p>
        </p:txBody>
      </p:sp>
      <p:pic>
        <p:nvPicPr>
          <p:cNvPr id="15" name="Picture Placeholder 14" descr="mountains under near dusk sky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16" r="16"/>
          <a:stretch/>
        </p:blipFill>
        <p:spPr/>
      </p:pic>
      <p:pic>
        <p:nvPicPr>
          <p:cNvPr id="13" name="Picture Placeholder 12" descr="mountains under the night sky just before dawn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What is OSINT?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000" dirty="0"/>
              <a:t>Open-source Intelligence</a:t>
            </a:r>
          </a:p>
          <a:p>
            <a:endParaRPr lang="en-US" dirty="0"/>
          </a:p>
          <a:p>
            <a:r>
              <a:rPr lang="en-US" sz="2000" dirty="0"/>
              <a:t>This type of information gathering is </a:t>
            </a:r>
            <a:r>
              <a:rPr lang="en-US" sz="2000" u="sng" dirty="0"/>
              <a:t>virtually undetectable </a:t>
            </a:r>
            <a:r>
              <a:rPr lang="en-US" sz="2000" dirty="0"/>
              <a:t>as all the information is available online to the public</a:t>
            </a:r>
          </a:p>
          <a:p>
            <a:endParaRPr lang="en-US" dirty="0"/>
          </a:p>
          <a:p>
            <a:r>
              <a:rPr lang="en-US" sz="1800" i="1" dirty="0"/>
              <a:t>Note: Some of the tools listed use techniques that are more effective but also leave a footprint. </a:t>
            </a:r>
            <a:r>
              <a:rPr lang="en-US" sz="1800" i="1" u="sng" dirty="0"/>
              <a:t>Know the tools you are using and how they work before using them.</a:t>
            </a:r>
          </a:p>
        </p:txBody>
      </p:sp>
      <p:pic>
        <p:nvPicPr>
          <p:cNvPr id="8" name="Picture Placeholder 7" descr="mountains under the night sky just before dawn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71" r="71"/>
          <a:stretch/>
        </p:blipFill>
        <p:spPr/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9/3/2022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OSINT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C8CB28D-E875-94AC-A848-76C72AD78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 many tools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0ABE080-211F-79F2-C630-57E66CCE6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Here is just a small sample of tools that are commonly used…</a:t>
            </a:r>
            <a:r>
              <a:rPr lang="en-US" sz="2000" dirty="0"/>
              <a:t> (Notice how there’s so many that you can’t read half of them)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13DD13-9733-CABB-4A1E-3B52066CF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9/3/2022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D30E5E-1043-19A4-FFEB-A9E8FB38B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Osint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F26DC8-2BBB-FE9F-711D-6CCB8C159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14CC4C-E3FE-F755-0357-B38B1C67C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8" y="2841803"/>
            <a:ext cx="1559028" cy="34248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07E4D4-A7C0-0105-B53B-F42730F20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441" y="2844497"/>
            <a:ext cx="1330353" cy="34221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AEB02C-9912-3C3E-E53E-5F52A4242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058" y="2861120"/>
            <a:ext cx="3101692" cy="34055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5FC616-9CF3-0625-F204-86541F3DA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7972" y="2861120"/>
            <a:ext cx="4205459" cy="340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32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C8CB28D-E875-94AC-A848-76C72AD78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many more…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0ABE080-211F-79F2-C630-57E66CCE6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amount of OSINT tools out there is way to much for anyone to cover</a:t>
            </a:r>
          </a:p>
          <a:p>
            <a:endParaRPr lang="en-US" dirty="0"/>
          </a:p>
          <a:p>
            <a:r>
              <a:rPr lang="en-US" dirty="0"/>
              <a:t>If you are ever searching for a tool, try this website</a:t>
            </a:r>
          </a:p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https://www.osinttechniques.com/osint-tools.html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endParaRPr lang="en-US" dirty="0"/>
          </a:p>
          <a:p>
            <a:r>
              <a:rPr lang="en-US" u="sng" dirty="0"/>
              <a:t>The good ones, tend to cost $$$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13DD13-9733-CABB-4A1E-3B52066CF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9/3/2022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D30E5E-1043-19A4-FFEB-A9E8FB38B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Osint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F26DC8-2BBB-FE9F-711D-6CCB8C159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034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Search Engines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 err="1">
                <a:solidFill>
                  <a:schemeClr val="bg1"/>
                </a:solidFill>
              </a:rPr>
              <a:t>Inurl</a:t>
            </a:r>
            <a:r>
              <a:rPr lang="en-US" sz="2000" dirty="0">
                <a:solidFill>
                  <a:schemeClr val="bg1"/>
                </a:solidFill>
              </a:rPr>
              <a:t>:”google”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582DD-3521-9885-084A-5703F8270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Engines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83829-BAC7-AB00-51CD-830FECCEC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Everyone knows Google, but what about…</a:t>
            </a:r>
          </a:p>
          <a:p>
            <a:endParaRPr lang="en-US" dirty="0"/>
          </a:p>
          <a:p>
            <a:r>
              <a:rPr lang="en-US" dirty="0"/>
              <a:t>Bing (Not a joke)</a:t>
            </a:r>
          </a:p>
          <a:p>
            <a:r>
              <a:rPr lang="en-US" dirty="0"/>
              <a:t>Yandex</a:t>
            </a:r>
          </a:p>
          <a:p>
            <a:r>
              <a:rPr lang="en-US" dirty="0" err="1"/>
              <a:t>TinEye</a:t>
            </a:r>
            <a:endParaRPr lang="en-US" dirty="0"/>
          </a:p>
          <a:p>
            <a:r>
              <a:rPr lang="en-US" dirty="0"/>
              <a:t>DuckDuckGo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4D77C-7B30-29B2-F819-FFB33D4F8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E2097-DFD0-ADA3-0E75-24C86CA2F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OSINT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BEBDD-120F-E190-665A-38353AE6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157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93E9F-0090-9D9A-E9B5-6EFB8C6CC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1871C-C361-9EE3-EA75-E48617D3C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Everyone knows Google Dorks, but are you using Google to its full potential?</a:t>
            </a:r>
          </a:p>
          <a:p>
            <a:pPr marL="457200" lvl="1" indent="0">
              <a:buNone/>
            </a:pPr>
            <a:r>
              <a:rPr lang="en-US" dirty="0"/>
              <a:t>-</a:t>
            </a:r>
            <a:r>
              <a:rPr lang="en-US" u="sng" dirty="0"/>
              <a:t>Some dorks are depreciated</a:t>
            </a:r>
            <a:r>
              <a:rPr lang="en-US" dirty="0"/>
              <a:t>, and do not work as intended</a:t>
            </a:r>
          </a:p>
          <a:p>
            <a:endParaRPr lang="en-US" dirty="0"/>
          </a:p>
          <a:p>
            <a:r>
              <a:rPr lang="en-US" dirty="0"/>
              <a:t>Here are some basics…</a:t>
            </a:r>
            <a:r>
              <a:rPr lang="en-US" sz="2400" dirty="0"/>
              <a:t> (Don’t write these down, just google, google dorks…)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B135E-BF01-43CE-85F1-F53C99EFD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B68B3-D04E-462D-F292-AEAAA2EA7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OSINT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A1FB0-9258-BA11-89CD-A4864678F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701011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43FC7F3FE5DB47BF478C69FAF8C810" ma:contentTypeVersion="2" ma:contentTypeDescription="Create a new document." ma:contentTypeScope="" ma:versionID="2899259a0887bf1d3cba3e5375f8f59d">
  <xsd:schema xmlns:xsd="http://www.w3.org/2001/XMLSchema" xmlns:xs="http://www.w3.org/2001/XMLSchema" xmlns:p="http://schemas.microsoft.com/office/2006/metadata/properties" xmlns:ns3="6e221b3e-7b12-4d78-bd9f-e68c3fbc1d36" targetNamespace="http://schemas.microsoft.com/office/2006/metadata/properties" ma:root="true" ma:fieldsID="809ba492750ec7bc54f1839699537685" ns3:_="">
    <xsd:import namespace="6e221b3e-7b12-4d78-bd9f-e68c3fbc1d3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221b3e-7b12-4d78-bd9f-e68c3fbc1d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A73C2C5-3CCA-41A8-B5C8-DBE6D745AD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e221b3e-7b12-4d78-bd9f-e68c3fbc1d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9919F73-B6C2-4A43-95E2-833EC48925FE}">
  <ds:schemaRefs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elements/1.1/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infopath/2007/PartnerControls"/>
    <ds:schemaRef ds:uri="6e221b3e-7b12-4d78-bd9f-e68c3fbc1d3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{F8D27151-98A4-4CC6-BC4D-AF5192D09174}tf89338750_win32</Template>
  <TotalTime>1647</TotalTime>
  <Words>870</Words>
  <Application>Microsoft Office PowerPoint</Application>
  <PresentationFormat>Widescreen</PresentationFormat>
  <Paragraphs>224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Univers</vt:lpstr>
      <vt:lpstr>GradientUnivers</vt:lpstr>
      <vt:lpstr>OSINT</vt:lpstr>
      <vt:lpstr>Agenda</vt:lpstr>
      <vt:lpstr>Caution:</vt:lpstr>
      <vt:lpstr>What is OSINT?</vt:lpstr>
      <vt:lpstr>Too many tools</vt:lpstr>
      <vt:lpstr>And many more…</vt:lpstr>
      <vt:lpstr>Search Engines</vt:lpstr>
      <vt:lpstr>Search Engines</vt:lpstr>
      <vt:lpstr>Google Power</vt:lpstr>
      <vt:lpstr>Dorks</vt:lpstr>
      <vt:lpstr>Google ExploitDB</vt:lpstr>
      <vt:lpstr>Google HDB USe</vt:lpstr>
      <vt:lpstr>Google HDB USE</vt:lpstr>
      <vt:lpstr>Google HDB USE</vt:lpstr>
      <vt:lpstr>Google HDB USE</vt:lpstr>
      <vt:lpstr>Web App Technologies</vt:lpstr>
      <vt:lpstr>Some Tools</vt:lpstr>
      <vt:lpstr>FuL.io</vt:lpstr>
      <vt:lpstr>Wappalyzer</vt:lpstr>
      <vt:lpstr>Built-with</vt:lpstr>
      <vt:lpstr>Archives</vt:lpstr>
      <vt:lpstr>Archive.org</vt:lpstr>
      <vt:lpstr>SecureWorks</vt:lpstr>
      <vt:lpstr>Cool stuff</vt:lpstr>
      <vt:lpstr>Dns</vt:lpstr>
      <vt:lpstr>Sublist3r</vt:lpstr>
      <vt:lpstr>Email Stuff</vt:lpstr>
      <vt:lpstr>Email Stuff</vt:lpstr>
      <vt:lpstr>Email Stuff</vt:lpstr>
      <vt:lpstr>Email Stuff</vt:lpstr>
      <vt:lpstr>Email Stuff</vt:lpstr>
      <vt:lpstr>Reverse Image search</vt:lpstr>
      <vt:lpstr>Which Search engine to use?</vt:lpstr>
      <vt:lpstr>Pimeyes</vt:lpstr>
      <vt:lpstr>Can you Spot me?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OSINT</dc:title>
  <dc:creator>Szwoch, Maciej Cezary</dc:creator>
  <cp:lastModifiedBy>Szwoch, Maciej Cezary</cp:lastModifiedBy>
  <cp:revision>2</cp:revision>
  <dcterms:created xsi:type="dcterms:W3CDTF">2022-09-05T00:54:24Z</dcterms:created>
  <dcterms:modified xsi:type="dcterms:W3CDTF">2022-09-06T04:24:05Z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0x010100CC43FC7F3FE5DB47BF478C69FAF8C810</vt:lpwstr>
  </property>
</Properties>
</file>